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3_A1607A05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69" r:id="rId3"/>
    <p:sldId id="266" r:id="rId4"/>
    <p:sldId id="267" r:id="rId5"/>
    <p:sldId id="264" r:id="rId6"/>
    <p:sldId id="259" r:id="rId7"/>
    <p:sldId id="268" r:id="rId8"/>
    <p:sldId id="261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B45D44-ABCD-E758-FADC-54256BE0007E}" name="Nikki Alfrey" initials="NA" userId="6e5485e0a8a473e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310" autoAdjust="0"/>
  </p:normalViewPr>
  <p:slideViewPr>
    <p:cSldViewPr snapToGrid="0">
      <p:cViewPr varScale="1">
        <p:scale>
          <a:sx n="104" d="100"/>
          <a:sy n="104" d="100"/>
        </p:scale>
        <p:origin x="17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modernComment_103_A1607A0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B2DE40A-9D08-40F3-A35D-650754B306BF}" authorId="{D9B45D44-ABCD-E758-FADC-54256BE0007E}" created="2024-10-22T00:17:23.192">
    <pc:sldMkLst xmlns:pc="http://schemas.microsoft.com/office/powerpoint/2013/main/command">
      <pc:docMk/>
      <pc:sldMk cId="2707454469" sldId="259"/>
    </pc:sldMkLst>
    <p188:txBody>
      <a:bodyPr/>
      <a:lstStyle/>
      <a:p>
        <a:r>
          <a:rPr lang="en-US"/>
          <a:t>Add other deadpool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53B24-9905-453A-9E0A-B6802F267CE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8293B9-3D8C-474C-8F67-DB1E08A9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293B9-3D8C-474C-8F67-DB1E08A907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52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293B9-3D8C-474C-8F67-DB1E08A907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6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DC nets 2.9 times the budget (profitability).   Marvel nets 4.2 times the budget (profitability).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293B9-3D8C-474C-8F67-DB1E08A907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49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DC returns a mean Rotten Tomato Score of 57.56 and Marvel returns a Rotten Tomato Score of 65.21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293B9-3D8C-474C-8F67-DB1E08A907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56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$150M-$190M nets a higher Rotten Tomato Score than budgets over $200M. </a:t>
            </a:r>
            <a:br>
              <a:rPr lang="en-US" sz="1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Once budgets are greater than $250M the Rotten Tomato Score increases. </a:t>
            </a:r>
            <a:br>
              <a:rPr lang="en-US" sz="1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Under $100M scores are lower.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293B9-3D8C-474C-8F67-DB1E08A907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6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DC spends approximately $990k per minute to produce a film. </a:t>
            </a:r>
            <a:br>
              <a:rPr lang="en-US" sz="1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Marvel spends approximately $1.3M per minute to produce a film.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293B9-3D8C-474C-8F67-DB1E08A907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65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Both Marvel and DC set budgets within 15% of the average budget for films. There was not a significant difference in male/female led film budgets.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293B9-3D8C-474C-8F67-DB1E08A907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42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6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2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4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71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4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5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30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40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0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7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A1607A0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F9E52-9DDA-3F8E-1B8D-1D152A4B4A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75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F5D53-05C0-EE71-CC4E-91D65C76C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822489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Marvel vs DC Franchise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71C25-0D98-8A54-F5B7-B15558BC3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2200" dirty="0"/>
              <a:t>Project 1</a:t>
            </a:r>
          </a:p>
          <a:p>
            <a:pPr algn="l"/>
            <a:r>
              <a:rPr lang="en-US" sz="2200" dirty="0"/>
              <a:t>Nate Savage, </a:t>
            </a:r>
            <a:r>
              <a:rPr lang="en-US" sz="2200" dirty="0" err="1"/>
              <a:t>Frenci</a:t>
            </a:r>
            <a:r>
              <a:rPr lang="en-US" sz="2200" dirty="0"/>
              <a:t> De la Cruz, Drew Bollinger, Nikki Alfrey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8B4C67-56C5-2486-2280-0747B0730707}"/>
              </a:ext>
            </a:extLst>
          </p:cNvPr>
          <p:cNvSpPr txBox="1"/>
          <p:nvPr/>
        </p:nvSpPr>
        <p:spPr>
          <a:xfrm>
            <a:off x="4169665" y="6557116"/>
            <a:ext cx="7950570" cy="26517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050" dirty="0">
                <a:solidFill>
                  <a:srgbClr val="FFFFFF"/>
                </a:solidFill>
              </a:rPr>
              <a:t>Image Credit: https://www.clarendonhousebooks.com/single-post/why-dc-can-never-hope-to-emulate-marvel-in-the-cinema</a:t>
            </a:r>
          </a:p>
        </p:txBody>
      </p:sp>
    </p:spTree>
    <p:extLst>
      <p:ext uri="{BB962C8B-B14F-4D97-AF65-F5344CB8AC3E}">
        <p14:creationId xmlns:p14="http://schemas.microsoft.com/office/powerpoint/2010/main" val="3501587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EA3C4-A17A-DC7C-2F45-260EAB0CC87B}"/>
              </a:ext>
            </a:extLst>
          </p:cNvPr>
          <p:cNvSpPr txBox="1"/>
          <p:nvPr/>
        </p:nvSpPr>
        <p:spPr>
          <a:xfrm>
            <a:off x="1623278" y="493470"/>
            <a:ext cx="8060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Project 1: Marvel vs DC Universe 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6EF7A2-2733-07CD-E04E-CC12A11BA722}"/>
              </a:ext>
            </a:extLst>
          </p:cNvPr>
          <p:cNvSpPr txBox="1">
            <a:spLocks/>
          </p:cNvSpPr>
          <p:nvPr/>
        </p:nvSpPr>
        <p:spPr>
          <a:xfrm>
            <a:off x="285887" y="2063425"/>
            <a:ext cx="4568168" cy="34554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lvl="0"/>
            <a:r>
              <a:rPr lang="en-US" sz="2200" dirty="0"/>
              <a:t>Most people have a favorite superhero and version of that superhero, which leads one to ask, which is better, Marvel or DC? How do you determine which is better?</a:t>
            </a:r>
          </a:p>
          <a:p>
            <a:pPr algn="ctr"/>
            <a:br>
              <a:rPr lang="en-US" sz="2200" dirty="0"/>
            </a:br>
            <a:r>
              <a:rPr lang="en-US" sz="2200" dirty="0"/>
              <a:t>We used a dataset to review budgets, profits, character leads, length of films, and Rotten Tomato scores to help us determine a franchise that is super-</a:t>
            </a:r>
            <a:r>
              <a:rPr lang="en-US" sz="2200" dirty="0" err="1"/>
              <a:t>ior</a:t>
            </a:r>
            <a:r>
              <a:rPr lang="en-US" sz="2200" dirty="0"/>
              <a:t>. </a:t>
            </a:r>
          </a:p>
          <a:p>
            <a:pPr algn="ctr"/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EC0DC-78DE-A525-AEB8-E2F5F05D0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358" y="1078245"/>
            <a:ext cx="3082247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CC7EB-9D73-8901-FAD3-1C6A990DB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622" y="4288420"/>
            <a:ext cx="5135719" cy="214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93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EFFAF-FA4A-7FC4-CA3C-3C841790D5DA}"/>
              </a:ext>
            </a:extLst>
          </p:cNvPr>
          <p:cNvSpPr txBox="1"/>
          <p:nvPr/>
        </p:nvSpPr>
        <p:spPr>
          <a:xfrm>
            <a:off x="3296528" y="209814"/>
            <a:ext cx="8060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relationship does budget have to box-office worldwide profits?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2E0556F-56B3-8682-9CA3-AC3B569C0A52}"/>
              </a:ext>
            </a:extLst>
          </p:cNvPr>
          <p:cNvSpPr txBox="1">
            <a:spLocks/>
          </p:cNvSpPr>
          <p:nvPr/>
        </p:nvSpPr>
        <p:spPr>
          <a:xfrm>
            <a:off x="-48497" y="2827293"/>
            <a:ext cx="4568168" cy="1983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en-US" sz="2200" dirty="0"/>
              <a:t>DC’s average budget is $124.6M and </a:t>
            </a: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box office gross is $369.2M</a:t>
            </a:r>
          </a:p>
          <a:p>
            <a:pPr algn="ctr"/>
            <a:br>
              <a:rPr lang="en-US" sz="2200" dirty="0"/>
            </a:br>
            <a:r>
              <a:rPr lang="en-US" sz="2200" dirty="0"/>
              <a:t>Marvel’s average budget is $154.6M and </a:t>
            </a: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box office gross is $621.6M </a:t>
            </a:r>
          </a:p>
          <a:p>
            <a:pPr algn="ctr"/>
            <a:endParaRPr lang="en-US" sz="2200" dirty="0"/>
          </a:p>
        </p:txBody>
      </p:sp>
      <p:pic>
        <p:nvPicPr>
          <p:cNvPr id="15" name="Picture 14" descr="Popcorn and drink in an empty red theater">
            <a:extLst>
              <a:ext uri="{FF2B5EF4-FFF2-40B4-BE49-F238E27FC236}">
                <a16:creationId xmlns:a16="http://schemas.microsoft.com/office/drawing/2014/main" id="{84A747C3-DE87-9F28-78AC-27B2CDEB6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2986541" cy="1983828"/>
          </a:xfrm>
          <a:prstGeom prst="rect">
            <a:avLst/>
          </a:prstGeom>
        </p:spPr>
      </p:pic>
      <p:pic>
        <p:nvPicPr>
          <p:cNvPr id="16" name="Picture 15" descr="Lighted blank theater marquee">
            <a:extLst>
              <a:ext uri="{FF2B5EF4-FFF2-40B4-BE49-F238E27FC236}">
                <a16:creationId xmlns:a16="http://schemas.microsoft.com/office/drawing/2014/main" id="{E2A49B8A-3C97-51E9-44B5-04D107A45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120640"/>
            <a:ext cx="2332467" cy="1554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E07C7C-1A21-F253-3E31-D1E26F72F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1111" y="1468582"/>
            <a:ext cx="7499605" cy="4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43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hairs in a cinema">
            <a:extLst>
              <a:ext uri="{FF2B5EF4-FFF2-40B4-BE49-F238E27FC236}">
                <a16:creationId xmlns:a16="http://schemas.microsoft.com/office/drawing/2014/main" id="{EE273824-9391-3011-08A7-A3E085195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2569464" cy="160133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B9D3ACF-FAEB-16D8-932F-DB603708A87B}"/>
              </a:ext>
            </a:extLst>
          </p:cNvPr>
          <p:cNvSpPr txBox="1">
            <a:spLocks/>
          </p:cNvSpPr>
          <p:nvPr/>
        </p:nvSpPr>
        <p:spPr>
          <a:xfrm>
            <a:off x="3136393" y="202806"/>
            <a:ext cx="6364224" cy="8536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How do the two franchises compare in terms of profitability?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9B03DA-B216-367B-ECBF-A0F549A0D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948" y="3126272"/>
            <a:ext cx="1969911" cy="2298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6ADDC2-6294-A444-A330-E98EAABB2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046" y="1366983"/>
            <a:ext cx="6903553" cy="505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02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DD975-64C5-2BB2-07DF-BC53FC5F9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158" y="224784"/>
            <a:ext cx="6036146" cy="7880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the average Rotten Tomato Score for each franchise's films?</a:t>
            </a:r>
          </a:p>
        </p:txBody>
      </p:sp>
      <p:pic>
        <p:nvPicPr>
          <p:cNvPr id="9" name="Picture 8" descr="A graph with red and blue squares&#10;&#10;Description automatically generated">
            <a:extLst>
              <a:ext uri="{FF2B5EF4-FFF2-40B4-BE49-F238E27FC236}">
                <a16:creationId xmlns:a16="http://schemas.microsoft.com/office/drawing/2014/main" id="{1ECAD957-2216-AA79-0BCD-499035F9A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733" y="1198601"/>
            <a:ext cx="7078285" cy="5389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793BC-7A9E-8FF8-3B67-3E5C96BDA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91440"/>
            <a:ext cx="2499796" cy="99991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254A2F0-F939-907A-268D-798182763349}"/>
              </a:ext>
            </a:extLst>
          </p:cNvPr>
          <p:cNvSpPr txBox="1">
            <a:spLocks/>
          </p:cNvSpPr>
          <p:nvPr/>
        </p:nvSpPr>
        <p:spPr>
          <a:xfrm>
            <a:off x="6186454" y="2845389"/>
            <a:ext cx="1011010" cy="4073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2200" dirty="0"/>
            </a:br>
            <a:r>
              <a:rPr lang="en-US" sz="2200" dirty="0"/>
              <a:t>62.4%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DCFB0E-1ADF-A1BC-46DD-CA9F9BAE1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338" y="2709259"/>
            <a:ext cx="2367695" cy="23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5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DD975-64C5-2BB2-07DF-BC53FC5F9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535" y="3100488"/>
            <a:ext cx="2969221" cy="108268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Less than $100M</a:t>
            </a: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$150M-$190M</a:t>
            </a: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Greater than $200M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F8B70C-AE24-A395-B635-EB68CEF9C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291" y="1194774"/>
            <a:ext cx="6044110" cy="469929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40418FD-6AAA-C644-0AB8-7FF6605023A6}"/>
              </a:ext>
            </a:extLst>
          </p:cNvPr>
          <p:cNvSpPr txBox="1">
            <a:spLocks/>
          </p:cNvSpPr>
          <p:nvPr/>
        </p:nvSpPr>
        <p:spPr>
          <a:xfrm>
            <a:off x="2501825" y="253044"/>
            <a:ext cx="6925639" cy="8534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What is the effect of the film budget on the Rotten Tomato Score?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2FC75-660A-11F8-AD3D-668047FE4F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33"/>
          <a:stretch/>
        </p:blipFill>
        <p:spPr>
          <a:xfrm>
            <a:off x="2057400" y="5120640"/>
            <a:ext cx="2541099" cy="718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F713E8-9F5C-05C5-11C5-E6B304609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4" y="91440"/>
            <a:ext cx="1851820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544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DD975-64C5-2BB2-07DF-BC53FC5F9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932" y="2388496"/>
            <a:ext cx="4950130" cy="10808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DC spends $990k. </a:t>
            </a: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Marvel spends $1.3M.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C6A83-EEDD-D007-E8E4-469055E64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964" y="3771991"/>
            <a:ext cx="5089237" cy="28992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DCBB73B-EF7F-E703-839F-4CAE60DD1627}"/>
              </a:ext>
            </a:extLst>
          </p:cNvPr>
          <p:cNvSpPr txBox="1">
            <a:spLocks/>
          </p:cNvSpPr>
          <p:nvPr/>
        </p:nvSpPr>
        <p:spPr>
          <a:xfrm>
            <a:off x="3053443" y="71570"/>
            <a:ext cx="6884884" cy="7334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Does the budget set for the film affect the length of the film, in minutes?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C4BC4-CF77-643E-61CB-D2769708F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91440"/>
            <a:ext cx="2024023" cy="1437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3F620-78C9-6759-E30F-69083584C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019" y="3955973"/>
            <a:ext cx="1799606" cy="2715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C68499-234A-A36E-742B-26E9FCC87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798770"/>
            <a:ext cx="5089237" cy="29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89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026C27-A8DA-6C91-3F95-7AD87768DA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86"/>
          <a:stretch/>
        </p:blipFill>
        <p:spPr>
          <a:xfrm>
            <a:off x="5366327" y="1661921"/>
            <a:ext cx="6238073" cy="38291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5449EE-8E76-CC91-2496-E7E5AA820461}"/>
              </a:ext>
            </a:extLst>
          </p:cNvPr>
          <p:cNvSpPr txBox="1">
            <a:spLocks/>
          </p:cNvSpPr>
          <p:nvPr/>
        </p:nvSpPr>
        <p:spPr>
          <a:xfrm>
            <a:off x="2998856" y="300934"/>
            <a:ext cx="6560779" cy="7231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Does the main character lead (Male or Female) affect the budget?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C84A5-C508-CE4A-E425-7C3A54B28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91440"/>
            <a:ext cx="1882865" cy="1126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6A1BF5-2AB2-44E9-5FE5-FD7B2705D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09" y="2576321"/>
            <a:ext cx="3607249" cy="37885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AC15C2-75C3-F0C3-C72D-E441CF521D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4882" y="1024128"/>
            <a:ext cx="1776354" cy="1427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873A35-10B7-FA04-E469-70095F00C344}"/>
              </a:ext>
            </a:extLst>
          </p:cNvPr>
          <p:cNvSpPr txBox="1"/>
          <p:nvPr/>
        </p:nvSpPr>
        <p:spPr>
          <a:xfrm>
            <a:off x="2310731" y="3476043"/>
            <a:ext cx="49415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3.5%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C87073-E3CB-2CAD-52F2-B1EF907CF5A0}"/>
              </a:ext>
            </a:extLst>
          </p:cNvPr>
          <p:cNvSpPr txBox="1"/>
          <p:nvPr/>
        </p:nvSpPr>
        <p:spPr>
          <a:xfrm>
            <a:off x="2804882" y="3679454"/>
            <a:ext cx="57562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11.5%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3A3D8D-3B0D-07F6-9F7E-E560956FCD34}"/>
              </a:ext>
            </a:extLst>
          </p:cNvPr>
          <p:cNvSpPr txBox="1"/>
          <p:nvPr/>
        </p:nvSpPr>
        <p:spPr>
          <a:xfrm>
            <a:off x="1810487" y="5323335"/>
            <a:ext cx="57562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85%</a:t>
            </a:r>
          </a:p>
        </p:txBody>
      </p:sp>
    </p:spTree>
    <p:extLst>
      <p:ext uri="{BB962C8B-B14F-4D97-AF65-F5344CB8AC3E}">
        <p14:creationId xmlns:p14="http://schemas.microsoft.com/office/powerpoint/2010/main" val="2412415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BC803E-13F3-4DAB-B17C-BEB00761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DDE571-E57F-4AB5-83C7-30EB5DDC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91996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36F4A-FF5B-1ED1-1A25-068E57213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18" y="603622"/>
            <a:ext cx="5262397" cy="13229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Which is Super-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ior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CE055-62F3-6724-5A57-33F5549D2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5" y="2207978"/>
            <a:ext cx="5776076" cy="1824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Marvel is Super-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ior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over DC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Marvel may spend more money per minute to produce a film, however they net a higher profitability compared to their budget and have higher rotten tomato scores than the DC film universe does.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D2577-B99C-0467-325D-3744DA65BD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3" r="3" b="3"/>
          <a:stretch/>
        </p:blipFill>
        <p:spPr>
          <a:xfrm>
            <a:off x="5702185" y="1"/>
            <a:ext cx="6489823" cy="3429002"/>
          </a:xfrm>
          <a:custGeom>
            <a:avLst/>
            <a:gdLst/>
            <a:ahLst/>
            <a:cxnLst/>
            <a:rect l="l" t="t" r="r" b="b"/>
            <a:pathLst>
              <a:path w="6489823" h="3421047">
                <a:moveTo>
                  <a:pt x="383239" y="0"/>
                </a:moveTo>
                <a:lnTo>
                  <a:pt x="6489823" y="0"/>
                </a:lnTo>
                <a:lnTo>
                  <a:pt x="6489823" y="3421047"/>
                </a:lnTo>
                <a:lnTo>
                  <a:pt x="0" y="3421047"/>
                </a:lnTo>
                <a:lnTo>
                  <a:pt x="10162" y="3368785"/>
                </a:lnTo>
                <a:cubicBezTo>
                  <a:pt x="15448" y="3346584"/>
                  <a:pt x="22094" y="3323293"/>
                  <a:pt x="30699" y="3298569"/>
                </a:cubicBezTo>
                <a:cubicBezTo>
                  <a:pt x="41150" y="3275988"/>
                  <a:pt x="42443" y="3246652"/>
                  <a:pt x="33589" y="3233050"/>
                </a:cubicBezTo>
                <a:cubicBezTo>
                  <a:pt x="32065" y="3230708"/>
                  <a:pt x="30291" y="3228932"/>
                  <a:pt x="28325" y="3227777"/>
                </a:cubicBezTo>
                <a:cubicBezTo>
                  <a:pt x="30678" y="3188484"/>
                  <a:pt x="72205" y="3103624"/>
                  <a:pt x="73382" y="3050568"/>
                </a:cubicBezTo>
                <a:cubicBezTo>
                  <a:pt x="69165" y="3022639"/>
                  <a:pt x="68605" y="2960322"/>
                  <a:pt x="84953" y="2920501"/>
                </a:cubicBezTo>
                <a:cubicBezTo>
                  <a:pt x="69327" y="2932298"/>
                  <a:pt x="121103" y="2664904"/>
                  <a:pt x="109217" y="2657859"/>
                </a:cubicBezTo>
                <a:cubicBezTo>
                  <a:pt x="110075" y="2597031"/>
                  <a:pt x="138136" y="2522558"/>
                  <a:pt x="139777" y="2464312"/>
                </a:cubicBezTo>
                <a:cubicBezTo>
                  <a:pt x="141801" y="2450201"/>
                  <a:pt x="199861" y="2246813"/>
                  <a:pt x="198683" y="2236608"/>
                </a:cubicBezTo>
                <a:lnTo>
                  <a:pt x="283684" y="1924542"/>
                </a:lnTo>
                <a:cubicBezTo>
                  <a:pt x="313071" y="1811100"/>
                  <a:pt x="307196" y="1868801"/>
                  <a:pt x="336583" y="1755359"/>
                </a:cubicBezTo>
                <a:cubicBezTo>
                  <a:pt x="383246" y="1573239"/>
                  <a:pt x="363875" y="1577802"/>
                  <a:pt x="409119" y="1401207"/>
                </a:cubicBezTo>
                <a:cubicBezTo>
                  <a:pt x="428998" y="1329345"/>
                  <a:pt x="403240" y="1279669"/>
                  <a:pt x="421957" y="1175450"/>
                </a:cubicBezTo>
                <a:cubicBezTo>
                  <a:pt x="442602" y="1107577"/>
                  <a:pt x="340683" y="794854"/>
                  <a:pt x="369233" y="688836"/>
                </a:cubicBezTo>
                <a:cubicBezTo>
                  <a:pt x="378440" y="610640"/>
                  <a:pt x="331945" y="587322"/>
                  <a:pt x="346155" y="513896"/>
                </a:cubicBezTo>
                <a:cubicBezTo>
                  <a:pt x="351974" y="496939"/>
                  <a:pt x="362179" y="406394"/>
                  <a:pt x="344911" y="393010"/>
                </a:cubicBezTo>
                <a:cubicBezTo>
                  <a:pt x="389436" y="301493"/>
                  <a:pt x="356186" y="264408"/>
                  <a:pt x="369960" y="232042"/>
                </a:cubicBezTo>
                <a:cubicBezTo>
                  <a:pt x="394611" y="153791"/>
                  <a:pt x="372056" y="165633"/>
                  <a:pt x="392742" y="72037"/>
                </a:cubicBezTo>
                <a:cubicBezTo>
                  <a:pt x="398537" y="53819"/>
                  <a:pt x="397997" y="38693"/>
                  <a:pt x="394525" y="25405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40A816-2009-BB39-0962-B7EA20A99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"/>
          <a:stretch/>
        </p:blipFill>
        <p:spPr>
          <a:xfrm>
            <a:off x="5419420" y="3429000"/>
            <a:ext cx="6772580" cy="3429000"/>
          </a:xfrm>
          <a:custGeom>
            <a:avLst/>
            <a:gdLst/>
            <a:ahLst/>
            <a:cxnLst/>
            <a:rect l="l" t="t" r="r" b="b"/>
            <a:pathLst>
              <a:path w="6772580" h="3429000">
                <a:moveTo>
                  <a:pt x="271594" y="0"/>
                </a:moveTo>
                <a:lnTo>
                  <a:pt x="6772580" y="0"/>
                </a:lnTo>
                <a:lnTo>
                  <a:pt x="6772580" y="3429000"/>
                </a:lnTo>
                <a:lnTo>
                  <a:pt x="8976" y="3429000"/>
                </a:lnTo>
                <a:lnTo>
                  <a:pt x="7894" y="3419403"/>
                </a:lnTo>
                <a:cubicBezTo>
                  <a:pt x="2772" y="3402540"/>
                  <a:pt x="-7409" y="3393117"/>
                  <a:pt x="8790" y="3369074"/>
                </a:cubicBezTo>
                <a:cubicBezTo>
                  <a:pt x="18674" y="3308209"/>
                  <a:pt x="52540" y="3147708"/>
                  <a:pt x="69466" y="3074368"/>
                </a:cubicBezTo>
                <a:cubicBezTo>
                  <a:pt x="86170" y="2985158"/>
                  <a:pt x="141939" y="2988106"/>
                  <a:pt x="138108" y="2937087"/>
                </a:cubicBezTo>
                <a:lnTo>
                  <a:pt x="159153" y="2788751"/>
                </a:lnTo>
                <a:cubicBezTo>
                  <a:pt x="164508" y="2771521"/>
                  <a:pt x="169861" y="2754291"/>
                  <a:pt x="175215" y="2737061"/>
                </a:cubicBezTo>
                <a:lnTo>
                  <a:pt x="178713" y="2662493"/>
                </a:lnTo>
                <a:cubicBezTo>
                  <a:pt x="182744" y="2662176"/>
                  <a:pt x="175495" y="2610710"/>
                  <a:pt x="177952" y="2608178"/>
                </a:cubicBezTo>
                <a:lnTo>
                  <a:pt x="200637" y="2557490"/>
                </a:lnTo>
                <a:lnTo>
                  <a:pt x="210272" y="2500823"/>
                </a:lnTo>
                <a:cubicBezTo>
                  <a:pt x="210821" y="2477149"/>
                  <a:pt x="233533" y="2498323"/>
                  <a:pt x="235189" y="2456370"/>
                </a:cubicBezTo>
                <a:cubicBezTo>
                  <a:pt x="241238" y="2390087"/>
                  <a:pt x="270663" y="2342381"/>
                  <a:pt x="270108" y="2307778"/>
                </a:cubicBezTo>
                <a:cubicBezTo>
                  <a:pt x="279775" y="2252634"/>
                  <a:pt x="274008" y="2281735"/>
                  <a:pt x="270232" y="2227103"/>
                </a:cubicBezTo>
                <a:cubicBezTo>
                  <a:pt x="277898" y="2187203"/>
                  <a:pt x="273018" y="2179895"/>
                  <a:pt x="278972" y="2138456"/>
                </a:cubicBezTo>
                <a:cubicBezTo>
                  <a:pt x="286874" y="2113373"/>
                  <a:pt x="293454" y="2098825"/>
                  <a:pt x="284204" y="2092747"/>
                </a:cubicBezTo>
                <a:cubicBezTo>
                  <a:pt x="285267" y="2080110"/>
                  <a:pt x="308510" y="2021121"/>
                  <a:pt x="306856" y="2003128"/>
                </a:cubicBezTo>
                <a:lnTo>
                  <a:pt x="296216" y="1944367"/>
                </a:lnTo>
                <a:lnTo>
                  <a:pt x="316030" y="1836128"/>
                </a:lnTo>
                <a:cubicBezTo>
                  <a:pt x="300726" y="1810623"/>
                  <a:pt x="342411" y="1768654"/>
                  <a:pt x="329496" y="1735241"/>
                </a:cubicBezTo>
                <a:cubicBezTo>
                  <a:pt x="331336" y="1711720"/>
                  <a:pt x="339485" y="1722162"/>
                  <a:pt x="343347" y="1679383"/>
                </a:cubicBezTo>
                <a:cubicBezTo>
                  <a:pt x="349669" y="1616089"/>
                  <a:pt x="356013" y="1614119"/>
                  <a:pt x="360800" y="1554542"/>
                </a:cubicBezTo>
                <a:cubicBezTo>
                  <a:pt x="361799" y="1491472"/>
                  <a:pt x="380405" y="1496141"/>
                  <a:pt x="377978" y="1470595"/>
                </a:cubicBezTo>
                <a:cubicBezTo>
                  <a:pt x="371480" y="1445071"/>
                  <a:pt x="407310" y="1366942"/>
                  <a:pt x="396801" y="1354553"/>
                </a:cubicBezTo>
                <a:cubicBezTo>
                  <a:pt x="387984" y="1324635"/>
                  <a:pt x="389939" y="1306198"/>
                  <a:pt x="378799" y="1292983"/>
                </a:cubicBezTo>
                <a:cubicBezTo>
                  <a:pt x="368230" y="1254082"/>
                  <a:pt x="380918" y="1242866"/>
                  <a:pt x="362697" y="1241293"/>
                </a:cubicBezTo>
                <a:lnTo>
                  <a:pt x="339388" y="1147085"/>
                </a:lnTo>
                <a:cubicBezTo>
                  <a:pt x="350485" y="1118433"/>
                  <a:pt x="353159" y="1072754"/>
                  <a:pt x="339952" y="1071934"/>
                </a:cubicBezTo>
                <a:cubicBezTo>
                  <a:pt x="327895" y="1004911"/>
                  <a:pt x="358371" y="924985"/>
                  <a:pt x="347188" y="889800"/>
                </a:cubicBezTo>
                <a:cubicBezTo>
                  <a:pt x="334220" y="804597"/>
                  <a:pt x="342717" y="786582"/>
                  <a:pt x="338803" y="749936"/>
                </a:cubicBezTo>
                <a:cubicBezTo>
                  <a:pt x="334890" y="713292"/>
                  <a:pt x="337271" y="707557"/>
                  <a:pt x="323706" y="669931"/>
                </a:cubicBezTo>
                <a:lnTo>
                  <a:pt x="313326" y="559992"/>
                </a:lnTo>
                <a:cubicBezTo>
                  <a:pt x="314747" y="543769"/>
                  <a:pt x="268004" y="450294"/>
                  <a:pt x="272650" y="451529"/>
                </a:cubicBezTo>
                <a:lnTo>
                  <a:pt x="256593" y="392499"/>
                </a:lnTo>
                <a:cubicBezTo>
                  <a:pt x="276778" y="343341"/>
                  <a:pt x="246535" y="361906"/>
                  <a:pt x="249583" y="321981"/>
                </a:cubicBezTo>
                <a:cubicBezTo>
                  <a:pt x="256450" y="297359"/>
                  <a:pt x="256557" y="284789"/>
                  <a:pt x="245172" y="280016"/>
                </a:cubicBezTo>
                <a:cubicBezTo>
                  <a:pt x="279102" y="164139"/>
                  <a:pt x="241674" y="235649"/>
                  <a:pt x="249784" y="152538"/>
                </a:cubicBezTo>
                <a:cubicBezTo>
                  <a:pt x="254846" y="115053"/>
                  <a:pt x="258144" y="77317"/>
                  <a:pt x="264479" y="365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037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96B24"/>
    </a:accent1>
    <a:accent2>
      <a:srgbClr val="4EA72E"/>
    </a:accent2>
    <a:accent3>
      <a:srgbClr val="156082"/>
    </a:accent3>
    <a:accent4>
      <a:srgbClr val="0F9ED5"/>
    </a:accent4>
    <a:accent5>
      <a:srgbClr val="A02B93"/>
    </a:accent5>
    <a:accent6>
      <a:srgbClr val="E97132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96B24"/>
    </a:accent1>
    <a:accent2>
      <a:srgbClr val="4EA72E"/>
    </a:accent2>
    <a:accent3>
      <a:srgbClr val="156082"/>
    </a:accent3>
    <a:accent4>
      <a:srgbClr val="0F9ED5"/>
    </a:accent4>
    <a:accent5>
      <a:srgbClr val="A02B93"/>
    </a:accent5>
    <a:accent6>
      <a:srgbClr val="E97132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</TotalTime>
  <Words>426</Words>
  <Application>Microsoft Office PowerPoint</Application>
  <PresentationFormat>Widescreen</PresentationFormat>
  <Paragraphs>38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Marvel vs DC Franchise </vt:lpstr>
      <vt:lpstr>PowerPoint Presentation</vt:lpstr>
      <vt:lpstr>PowerPoint Presentation</vt:lpstr>
      <vt:lpstr>PowerPoint Presentation</vt:lpstr>
      <vt:lpstr>What is the average Rotten Tomato Score for each franchise's films?</vt:lpstr>
      <vt:lpstr>Less than $100M $150M-$190M Greater than $200M</vt:lpstr>
      <vt:lpstr>DC spends $990k.   Marvel spends $1.3M.</vt:lpstr>
      <vt:lpstr>PowerPoint Presentation</vt:lpstr>
      <vt:lpstr>Which is Super-ior?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Nikki Alfrey</dc:creator>
  <cp:lastModifiedBy>Nikki Alfrey</cp:lastModifiedBy>
  <cp:revision>6</cp:revision>
  <dcterms:created xsi:type="dcterms:W3CDTF">2024-10-13T17:12:11Z</dcterms:created>
  <dcterms:modified xsi:type="dcterms:W3CDTF">2024-10-22T01:33:03Z</dcterms:modified>
</cp:coreProperties>
</file>